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040300" cx="8999525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90">
          <p15:clr>
            <a:srgbClr val="747775"/>
          </p15:clr>
        </p15:guide>
        <p15:guide id="2" pos="5380">
          <p15:clr>
            <a:srgbClr val="747775"/>
          </p15:clr>
        </p15:guide>
        <p15:guide id="3" orient="horz" pos="326">
          <p15:clr>
            <a:srgbClr val="747775"/>
          </p15:clr>
        </p15:guide>
        <p15:guide id="4" orient="horz" pos="3028">
          <p15:clr>
            <a:srgbClr val="747775"/>
          </p15:clr>
        </p15:guide>
        <p15:guide id="5" orient="horz" pos="715">
          <p15:clr>
            <a:srgbClr val="747775"/>
          </p15:clr>
        </p15:guide>
        <p15:guide id="6" pos="2978">
          <p15:clr>
            <a:srgbClr val="747775"/>
          </p15:clr>
        </p15:guide>
        <p15:guide id="7" orient="horz" pos="454">
          <p15:clr>
            <a:srgbClr val="747775"/>
          </p15:clr>
        </p15:guide>
        <p15:guide id="8" orient="horz" pos="1587">
          <p15:clr>
            <a:srgbClr val="747775"/>
          </p15:clr>
        </p15:guide>
        <p15:guide id="9" orient="horz" pos="1021">
          <p15:clr>
            <a:srgbClr val="747775"/>
          </p15:clr>
        </p15:guide>
      </p15:sldGuideLst>
    </p:ext>
    <p:ext uri="GoogleSlidesCustomDataVersion2">
      <go:slidesCustomData xmlns:go="http://customooxmlschemas.google.com/" r:id="rId41" roundtripDataSignature="AMtx7miubmMYHhz9yK2mL9UfDB05FhAO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0"/>
        <p:guide pos="5380"/>
        <p:guide pos="326" orient="horz"/>
        <p:guide pos="3028" orient="horz"/>
        <p:guide pos="715" orient="horz"/>
        <p:guide pos="2978"/>
        <p:guide pos="454" orient="horz"/>
        <p:guide pos="1587" orient="horz"/>
        <p:guide pos="102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SemiBold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67712" y="685800"/>
            <a:ext cx="612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penreview.net/pdf?id=e2TBb5y0yFf" TargetMode="External"/><Relationship Id="rId3" Type="http://schemas.openxmlformats.org/officeDocument/2006/relationships/hyperlink" Target="https://arxiv.org/pdf/2203.14465" TargetMode="External"/><Relationship Id="rId4" Type="http://schemas.openxmlformats.org/officeDocument/2006/relationships/hyperlink" Target="https://openai.com/index/learning-to-reason-with-llms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2403.12958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ilydoseofds.com/16-techniques-to-supercharge-and-build-real-world-rag-systems-part-1/" TargetMode="External"/><Relationship Id="rId3" Type="http://schemas.openxmlformats.org/officeDocument/2006/relationships/hyperlink" Target="https://blog.dailydoseofds.com/p/5-chunking-strategies-for-rag?ref=dailydoseofds.com" TargetMode="External"/><Relationship Id="rId4" Type="http://schemas.openxmlformats.org/officeDocument/2006/relationships/hyperlink" Target="https://proceedings.neurips.cc/paper/2020/file/6b493230205f780e1bc26945df7481e5-Paper.pdf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aiplanet.com/advanced-rag-improving-retrieval-using-hypothetical-document-embeddings-hyde-1421a8ec075a" TargetMode="External"/><Relationship Id="rId3" Type="http://schemas.openxmlformats.org/officeDocument/2006/relationships/hyperlink" Target="https://zilliz.com/learn/improve-rag-and-information-retrieval-with-hyde-hypothetical-document-embeddings" TargetMode="External"/><Relationship Id="rId4" Type="http://schemas.openxmlformats.org/officeDocument/2006/relationships/hyperlink" Target="https://arxiv.org/pdf/2411.13154" TargetMode="External"/><Relationship Id="rId5" Type="http://schemas.openxmlformats.org/officeDocument/2006/relationships/hyperlink" Target="https://medium.com/@kbdhunga/advanced-rag-multi-query-retriever-approach-ad8cd0ea0f5b" TargetMode="External"/><Relationship Id="rId6" Type="http://schemas.openxmlformats.org/officeDocument/2006/relationships/hyperlink" Target="https://arxiv.org/pdf/2212.10496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uggingface.co/spaces/mteb/leaderboard" TargetMode="External"/><Relationship Id="rId3" Type="http://schemas.openxmlformats.org/officeDocument/2006/relationships/hyperlink" Target="https://habr.com/ru/articles/949124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econe.io/learn/series/rag/rerankers/" TargetMode="External"/><Relationship Id="rId3" Type="http://schemas.openxmlformats.org/officeDocument/2006/relationships/hyperlink" Target="https://arxiv.org/pdf/2501.04695" TargetMode="External"/><Relationship Id="rId4" Type="http://schemas.openxmlformats.org/officeDocument/2006/relationships/hyperlink" Target="https://habr.com/ru/articles/904232/" TargetMode="External"/><Relationship Id="rId5" Type="http://schemas.openxmlformats.org/officeDocument/2006/relationships/hyperlink" Target="https://cohere.com/rerank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OpenSPG/KAG?tab=readme-ov-file" TargetMode="External"/><Relationship Id="rId3" Type="http://schemas.openxmlformats.org/officeDocument/2006/relationships/hyperlink" Target="https://arxiv.org/pdf/2412.15605v1" TargetMode="External"/><Relationship Id="rId4" Type="http://schemas.openxmlformats.org/officeDocument/2006/relationships/hyperlink" Target="https://habr.com/ru/articles/935468/" TargetMode="External"/><Relationship Id="rId5" Type="http://schemas.openxmlformats.org/officeDocument/2006/relationships/hyperlink" Target="https://habr.com/ru/articles/871700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rulens.org/getting_started/core_concepts/rag_triad/" TargetMode="External"/><Relationship Id="rId3" Type="http://schemas.openxmlformats.org/officeDocument/2006/relationships/hyperlink" Target="https://habr.com/ru/companies/otus/articles/946354/" TargetMode="External"/><Relationship Id="rId4" Type="http://schemas.openxmlformats.org/officeDocument/2006/relationships/hyperlink" Target="https://habr.com/ru/articles/908890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ragas.io/en/v0.1.21/index.html" TargetMode="External"/><Relationship Id="rId3" Type="http://schemas.openxmlformats.org/officeDocument/2006/relationships/hyperlink" Target="https://arxiv.org/pdf/2306.05685" TargetMode="External"/><Relationship Id="rId4" Type="http://schemas.openxmlformats.org/officeDocument/2006/relationships/hyperlink" Target="https://habr.com/ru/companies/sberbank/articles/831346/" TargetMode="External"/><Relationship Id="rId5" Type="http://schemas.openxmlformats.org/officeDocument/2006/relationships/hyperlink" Target="https://medium.aiplanet.com/evaluate-rag-pipeline-using-ragas-fbdd8dd466c1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nyscale.com/llm/serving/benchmarking/metrics" TargetMode="External"/><Relationship Id="rId3" Type="http://schemas.openxmlformats.org/officeDocument/2006/relationships/hyperlink" Target="https://cookbook.openai.com/examples/prompt_caching101" TargetMode="External"/><Relationship Id="rId4" Type="http://schemas.openxmlformats.org/officeDocument/2006/relationships/hyperlink" Target="https://bentoml.com/llm/inference-optimization/llm-inference-metrics#:~:text=Latency%20measures%20how%20quickly%20a,token%20after%20sending%20a%20request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langchain.com/what-is-an-agent/" TargetMode="External"/><Relationship Id="rId3" Type="http://schemas.openxmlformats.org/officeDocument/2006/relationships/hyperlink" Target="https://newsletter.maartengrootendorst.com/p/a-visual-guide-to-llm-agents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2210.03629" TargetMode="External"/><Relationship Id="rId3" Type="http://schemas.openxmlformats.org/officeDocument/2006/relationships/hyperlink" Target="https://platform.openai.com/docs/guides/function-calling" TargetMode="External"/><Relationship Id="rId4" Type="http://schemas.openxmlformats.org/officeDocument/2006/relationships/hyperlink" Target="https://www.geeksforgeeks.org/artificial-intelligence/react-reasoning-acting-prompting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thropic.com/news/model-context-protocol" TargetMode="External"/><Relationship Id="rId3" Type="http://schemas.openxmlformats.org/officeDocument/2006/relationships/hyperlink" Target="https://modelcontextprotocol.io/docs/getting-started/intro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.nips.cc/paper_files/paper/2015/file/86df7dcfd896fcaf2674f757a2463eba-Paper.pdf" TargetMode="External"/><Relationship Id="rId3" Type="http://schemas.openxmlformats.org/officeDocument/2006/relationships/hyperlink" Target="https://research.google/pubs/the-ml-test-score-a-rubric-for-ml-production-readiness-and-technical-debt-reduction/" TargetMode="External"/><Relationship Id="rId4" Type="http://schemas.openxmlformats.org/officeDocument/2006/relationships/hyperlink" Target="https://nvlpubs.nist.gov/nistpubs/ai/nist.ai.100-1.pdf" TargetMode="External"/><Relationship Id="rId5" Type="http://schemas.openxmlformats.org/officeDocument/2006/relationships/hyperlink" Target="https://owasp.org/www-project-top-10-for-large-language-model-applications/" TargetMode="External"/><Relationship Id="rId6" Type="http://schemas.openxmlformats.org/officeDocument/2006/relationships/hyperlink" Target="https://www.iso.org/standard/4200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spy.ai/" TargetMode="External"/><Relationship Id="rId3" Type="http://schemas.openxmlformats.org/officeDocument/2006/relationships/hyperlink" Target="https://www.datacamp.com/blog/dspy-introduction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br.com/ru/articles/948102/" TargetMode="External"/><Relationship Id="rId3" Type="http://schemas.openxmlformats.org/officeDocument/2006/relationships/hyperlink" Target="https://arxiv.org/abs/2205.11916" TargetMode="External"/><Relationship Id="rId4" Type="http://schemas.openxmlformats.org/officeDocument/2006/relationships/hyperlink" Target="https://arxiv.org/abs/2005.14165" TargetMode="External"/><Relationship Id="rId5" Type="http://schemas.openxmlformats.org/officeDocument/2006/relationships/hyperlink" Target="https://arxiv.org/abs/2201.11903" TargetMode="External"/><Relationship Id="rId6" Type="http://schemas.openxmlformats.org/officeDocument/2006/relationships/hyperlink" Target="https://arxiv.org/abs/2203.11171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2205.10625" TargetMode="External"/><Relationship Id="rId3" Type="http://schemas.openxmlformats.org/officeDocument/2006/relationships/hyperlink" Target="https://arxiv.org/pdf/2305.04091" TargetMode="External"/><Relationship Id="rId4" Type="http://schemas.openxmlformats.org/officeDocument/2006/relationships/hyperlink" Target="https://arxiv.org/pdf/2303.17651" TargetMode="External"/><Relationship Id="rId5" Type="http://schemas.openxmlformats.org/officeDocument/2006/relationships/hyperlink" Target="https://arxiv.org/pdf/2303.11366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br.com/ru/companies/vk/articles/913874/" TargetMode="External"/><Relationship Id="rId3" Type="http://schemas.openxmlformats.org/officeDocument/2006/relationships/hyperlink" Target="https://habr.com/ru/articles/923096/" TargetMode="External"/><Relationship Id="rId4" Type="http://schemas.openxmlformats.org/officeDocument/2006/relationships/hyperlink" Target="https://www.philschmid.de/gemini-pdf-to-dat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68300" y="685800"/>
            <a:ext cx="61229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19dba1c74_0_29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819dba1c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https://openreview.net/pdf?id=e2TBb5y0yFf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https://arxiv.org/pdf/2203.14465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https://openai.com/index/learning-to-reason-with-llms/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fb4af4d95_0_68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7fb4af4d9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1e7aeb24e_0_6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81e7aeb2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https://arxiv.org/pdf/2403.12958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19dba1c74_0_45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819dba1c7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https://www.dailydoseofds.com/16-techniques-to-supercharge-and-build-real-world-rag-systems-part-1/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https://blog.dailydoseofds.com/p/5-chunking-strategies-for-rag?ref=dailydoseofds.com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https://proceedings.neurips.cc/paper/2020/file/6b493230205f780e1bc26945df7481e5-Paper.pdf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1e7aeb24e_0_10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81e7aeb2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https://medium.aiplanet.com/advanced-rag-improving-retrieval-using-hypothetical-document-embeddings-hyde-1421a8ec075a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https://zilliz.com/learn/improve-rag-and-information-retrieval-with-hyde-hypothetical-document-embeddings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https://arxiv.org/pdf/2411.13154</a:t>
            </a:r>
            <a:r>
              <a:rPr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https://medium.com/@kbdhunga/advanced-rag-multi-query-retriever-approach-ad8cd0ea0f5b</a:t>
            </a:r>
            <a:r>
              <a:rPr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6"/>
              </a:rPr>
              <a:t>https://arxiv.org/pdf/2212.10496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1e7aeb24e_0_14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81e7aeb2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https://huggingface.co/spaces/mteb/leaderboard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https://habr.com/ru/articles/949124/</a:t>
            </a:r>
            <a:r>
              <a:rPr lang="ru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1e7aeb24e_0_18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81e7aeb24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https://www.pinecone.io/learn/series/rag/rerankers/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https://arxiv.org/pdf/2501.04695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https://habr.com/ru/articles/904232/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https://cohere.com/rerank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1e7aeb24e_0_22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81e7aeb24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https://github.com/OpenSPG/KAG?tab=readme-ov-file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https://arxiv.org/pdf/2412.15605v1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https://habr.com/ru/articles/935468/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https://habr.com/ru/articles/871700/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29509c00c_0_62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829509c00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29509c00c_0_8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829509c0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https://www.trulens.org/getting_started/core_concepts/rag_triad/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https://habr.com/ru/companies/otus/articles/946354/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https://habr.com/ru/articles/908890/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99bf8a947_1_0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3799bf8a9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19dba1c74_0_33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819dba1c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https://docs.ragas.io/en/v0.1.21/index.html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https://arxiv.org/pdf/2306.05685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https://habr.com/ru/companies/sberbank/articles/831346/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https://medium.aiplanet.com/evaluate-rag-pipeline-using-ragas-fbdd8dd466c1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19dba1c74_0_37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819dba1c7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https://docs.anyscale.com/llm/serving/benchmarking/metrics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https://cookbook.openai.com/examples/prompt_caching101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https://bentoml.com/llm/inference-optimization/llm-inference-metrics#:~:text=Latency%20measures%20how%20quickly%20a,token%20after%20sending%20a%20request</a:t>
            </a:r>
            <a:r>
              <a:rPr lang="ru"/>
              <a:t>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29509c00c_0_82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3829509c00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19dba1c74_0_41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819dba1c7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https://blog.langchain.com/what-is-an-agent/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https://newsletter.maartengrootendorst.com/p/a-visual-guide-to-llm-agents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19dba1c74_0_49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819dba1c7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https://arxiv.org/pdf/2210.03629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https://platform.openai.com/docs/guides/function-calling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https://www.geeksforgeeks.org/artificial-intelligence/react-reasoning-acting-prompting/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29509c00c_0_92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829509c00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https://www.anthropic.com/news/model-context-protocol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https://modelcontextprotocol.io/docs/getting-started/intro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99bf8a947_1_78:notes"/>
          <p:cNvSpPr/>
          <p:nvPr>
            <p:ph idx="2" type="sldImg"/>
          </p:nvPr>
        </p:nvSpPr>
        <p:spPr>
          <a:xfrm>
            <a:off x="368056" y="685800"/>
            <a:ext cx="612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799bf8a947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:notes"/>
          <p:cNvSpPr/>
          <p:nvPr>
            <p:ph idx="2" type="sldImg"/>
          </p:nvPr>
        </p:nvSpPr>
        <p:spPr>
          <a:xfrm>
            <a:off x="367712" y="685800"/>
            <a:ext cx="6123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819dba1c74_0_65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3819dba1c7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19dba1c74_0_53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3819dba1c7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https://papers.nips.cc/paper_files/paper/2015/file/86df7dcfd896fcaf2674f757a2463eba-Paper.pdf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https://research.google/pubs/the-ml-test-score-a-rubric-for-ml-production-readiness-and-technical-debt-reduction/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https://nvlpubs.nist.gov/nistpubs/ai/nist.ai.100-1.pdf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https://owasp.org/www-project-top-10-for-large-language-model-applications/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6"/>
              </a:rPr>
              <a:t>https://www.iso.org/standard/42001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29509c00c_0_21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829509c0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19dba1c74_0_9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819dba1c7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https://dspy.ai/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https://www.datacamp.com/blog/dspy-introduction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19dba1c74_0_13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819dba1c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https://habr.com/ru/articles/948102/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https://arxiv.org/abs/2205.11916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https://arxiv.org/abs/2005.14165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https://arxiv.org/abs/2201.11903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6"/>
              </a:rPr>
              <a:t>https://arxiv.org/abs/2203.11171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19dba1c74_0_17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819dba1c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https://arxiv.org/pdf/2205.10625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https://arxiv.org/pdf/2305.04091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https://arxiv.org/pdf/2303.17651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https://arxiv.org/pdf/2303.11366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19dba1c74_0_21:notes"/>
          <p:cNvSpPr/>
          <p:nvPr>
            <p:ph idx="2" type="sldImg"/>
          </p:nvPr>
        </p:nvSpPr>
        <p:spPr>
          <a:xfrm>
            <a:off x="368300" y="685800"/>
            <a:ext cx="612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819dba1c7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https://habr.com/ru/companies/vk/articles/913874/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https://habr.com/ru/articles/923096/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https://www.philschmid.de/gemini-pdf-to-data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ctrTitle"/>
          </p:nvPr>
        </p:nvSpPr>
        <p:spPr>
          <a:xfrm>
            <a:off x="306800" y="729592"/>
            <a:ext cx="83865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0"/>
          <p:cNvSpPr txBox="1"/>
          <p:nvPr>
            <p:ph idx="1" type="subTitle"/>
          </p:nvPr>
        </p:nvSpPr>
        <p:spPr>
          <a:xfrm>
            <a:off x="306791" y="2777095"/>
            <a:ext cx="83865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0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hasCustomPrompt="1" type="title"/>
          </p:nvPr>
        </p:nvSpPr>
        <p:spPr>
          <a:xfrm>
            <a:off x="306791" y="1083867"/>
            <a:ext cx="83865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306791" y="3088794"/>
            <a:ext cx="83865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/>
          <p:nvPr>
            <p:ph type="title"/>
          </p:nvPr>
        </p:nvSpPr>
        <p:spPr>
          <a:xfrm>
            <a:off x="306791" y="2107570"/>
            <a:ext cx="83865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1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/>
          <p:nvPr>
            <p:ph type="title"/>
          </p:nvPr>
        </p:nvSpPr>
        <p:spPr>
          <a:xfrm>
            <a:off x="306791" y="436070"/>
            <a:ext cx="8386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" type="body"/>
          </p:nvPr>
        </p:nvSpPr>
        <p:spPr>
          <a:xfrm>
            <a:off x="306791" y="1129284"/>
            <a:ext cx="83865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306791" y="436070"/>
            <a:ext cx="8386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" type="body"/>
          </p:nvPr>
        </p:nvSpPr>
        <p:spPr>
          <a:xfrm>
            <a:off x="306791" y="1129284"/>
            <a:ext cx="39369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3"/>
          <p:cNvSpPr txBox="1"/>
          <p:nvPr>
            <p:ph idx="2" type="body"/>
          </p:nvPr>
        </p:nvSpPr>
        <p:spPr>
          <a:xfrm>
            <a:off x="4756299" y="1129284"/>
            <a:ext cx="39369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/>
          <p:nvPr>
            <p:ph type="title"/>
          </p:nvPr>
        </p:nvSpPr>
        <p:spPr>
          <a:xfrm>
            <a:off x="306791" y="436070"/>
            <a:ext cx="8386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306791" y="544420"/>
            <a:ext cx="2763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06791" y="1361638"/>
            <a:ext cx="2763900" cy="3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482530" y="441092"/>
            <a:ext cx="62676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6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/>
          <p:nvPr/>
        </p:nvSpPr>
        <p:spPr>
          <a:xfrm>
            <a:off x="4500000" y="-122"/>
            <a:ext cx="4500000" cy="50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7"/>
          <p:cNvSpPr txBox="1"/>
          <p:nvPr>
            <p:ph type="title"/>
          </p:nvPr>
        </p:nvSpPr>
        <p:spPr>
          <a:xfrm>
            <a:off x="261319" y="1208360"/>
            <a:ext cx="39816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7"/>
          <p:cNvSpPr txBox="1"/>
          <p:nvPr>
            <p:ph idx="1" type="subTitle"/>
          </p:nvPr>
        </p:nvSpPr>
        <p:spPr>
          <a:xfrm>
            <a:off x="261319" y="2746670"/>
            <a:ext cx="39816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7"/>
          <p:cNvSpPr txBox="1"/>
          <p:nvPr>
            <p:ph idx="2" type="body"/>
          </p:nvPr>
        </p:nvSpPr>
        <p:spPr>
          <a:xfrm>
            <a:off x="4861713" y="709505"/>
            <a:ext cx="37767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306791" y="4145445"/>
            <a:ext cx="59043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8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06791" y="436070"/>
            <a:ext cx="83865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06791" y="1129284"/>
            <a:ext cx="83865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339033" y="4569381"/>
            <a:ext cx="540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hyperlink" Target="https://openreview.net/pdf?id=e2TBb5y0yFf" TargetMode="External"/><Relationship Id="rId6" Type="http://schemas.openxmlformats.org/officeDocument/2006/relationships/hyperlink" Target="https://arxiv.org/pdf/2203.14465" TargetMode="External"/><Relationship Id="rId7" Type="http://schemas.openxmlformats.org/officeDocument/2006/relationships/hyperlink" Target="https://openai.com/index/learning-to-reason-with-llm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32.png"/><Relationship Id="rId7" Type="http://schemas.openxmlformats.org/officeDocument/2006/relationships/image" Target="../media/image12.png"/><Relationship Id="rId8" Type="http://schemas.openxmlformats.org/officeDocument/2006/relationships/hyperlink" Target="https://arxiv.org/pdf/2403.12958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hyperlink" Target="https://www.dailydoseofds.com/16-techniques-to-supercharge-and-build-real-world-rag-systems-part-1/" TargetMode="External"/><Relationship Id="rId6" Type="http://schemas.openxmlformats.org/officeDocument/2006/relationships/hyperlink" Target="https://blog.dailydoseofds.com/p/5-chunking-strategies-for-rag?ref=dailydoseofds.com" TargetMode="External"/><Relationship Id="rId7" Type="http://schemas.openxmlformats.org/officeDocument/2006/relationships/hyperlink" Target="https://proceedings.neurips.cc/paper/2020/file/6b493230205f780e1bc26945df7481e5-Paper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hyperlink" Target="https://arxiv.org/pdf/2212.10496" TargetMode="External"/><Relationship Id="rId5" Type="http://schemas.openxmlformats.org/officeDocument/2006/relationships/hyperlink" Target="https://medium.aiplanet.com/advanced-rag-improving-retrieval-using-hypothetical-document-embeddings-hyde-1421a8ec075a" TargetMode="External"/><Relationship Id="rId6" Type="http://schemas.openxmlformats.org/officeDocument/2006/relationships/hyperlink" Target="https://zilliz.com/learn/improve-rag-and-information-retrieval-with-hyde-hypothetical-document-embeddings" TargetMode="External"/><Relationship Id="rId7" Type="http://schemas.openxmlformats.org/officeDocument/2006/relationships/hyperlink" Target="https://arxiv.org/pdf/2411.13154" TargetMode="External"/><Relationship Id="rId8" Type="http://schemas.openxmlformats.org/officeDocument/2006/relationships/hyperlink" Target="https://medium.com/@kbdhunga/advanced-rag-multi-query-retriever-approach-ad8cd0ea0f5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hyperlink" Target="https://huggingface.co/spaces/mteb/leaderboard" TargetMode="External"/><Relationship Id="rId6" Type="http://schemas.openxmlformats.org/officeDocument/2006/relationships/hyperlink" Target="https://habr.com/ru/articles/949124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hyperlink" Target="https://www.pinecone.io/learn/series/rag/rerankers/" TargetMode="External"/><Relationship Id="rId5" Type="http://schemas.openxmlformats.org/officeDocument/2006/relationships/hyperlink" Target="https://arxiv.org/pdf/2501.04695" TargetMode="External"/><Relationship Id="rId6" Type="http://schemas.openxmlformats.org/officeDocument/2006/relationships/hyperlink" Target="https://habr.com/ru/articles/904232/" TargetMode="External"/><Relationship Id="rId7" Type="http://schemas.openxmlformats.org/officeDocument/2006/relationships/hyperlink" Target="https://cohere.com/rerank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10" Type="http://schemas.openxmlformats.org/officeDocument/2006/relationships/hyperlink" Target="https://habr.com/ru/articles/871700/" TargetMode="External"/><Relationship Id="rId9" Type="http://schemas.openxmlformats.org/officeDocument/2006/relationships/hyperlink" Target="https://habr.com/ru/articles/935468/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hyperlink" Target="https://github.com/OpenSPG/KAG?tab=readme-ov-file" TargetMode="External"/><Relationship Id="rId8" Type="http://schemas.openxmlformats.org/officeDocument/2006/relationships/hyperlink" Target="https://arxiv.org/pdf/2412.15605v1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hyperlink" Target="https://www.trulens.org/getting_started/core_concepts/rag_triad/" TargetMode="External"/><Relationship Id="rId5" Type="http://schemas.openxmlformats.org/officeDocument/2006/relationships/hyperlink" Target="https://habr.com/ru/companies/otus/articles/946354/" TargetMode="External"/><Relationship Id="rId6" Type="http://schemas.openxmlformats.org/officeDocument/2006/relationships/hyperlink" Target="https://habr.com/ru/articles/90889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hyperlink" Target="https://docs.ragas.io/en/v0.1.21/index.html" TargetMode="External"/><Relationship Id="rId6" Type="http://schemas.openxmlformats.org/officeDocument/2006/relationships/hyperlink" Target="https://arxiv.org/pdf/2306.05685" TargetMode="External"/><Relationship Id="rId7" Type="http://schemas.openxmlformats.org/officeDocument/2006/relationships/hyperlink" Target="https://habr.com/ru/companies/sberbank/articles/831346/" TargetMode="External"/><Relationship Id="rId8" Type="http://schemas.openxmlformats.org/officeDocument/2006/relationships/hyperlink" Target="https://medium.aiplanet.com/evaluate-rag-pipeline-using-ragas-fbdd8dd466c1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Relationship Id="rId5" Type="http://schemas.openxmlformats.org/officeDocument/2006/relationships/hyperlink" Target="https://docs.anyscale.com/llm/serving/benchmarking/metrics" TargetMode="External"/><Relationship Id="rId6" Type="http://schemas.openxmlformats.org/officeDocument/2006/relationships/hyperlink" Target="https://cookbook.openai.com/examples/prompt_caching101" TargetMode="External"/><Relationship Id="rId7" Type="http://schemas.openxmlformats.org/officeDocument/2006/relationships/hyperlink" Target="https://bentoml.com/llm/inference-optimization/llm-inference-metrics#:~:text=Latency%20measures%20how%20quickly%20a,token%20after%20sending%20a%20reques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hyperlink" Target="https://blog.langchain.com/what-is-an-agent/" TargetMode="External"/><Relationship Id="rId6" Type="http://schemas.openxmlformats.org/officeDocument/2006/relationships/hyperlink" Target="https://newsletter.maartengrootendorst.com/p/a-visual-guide-to-llm-agen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hyperlink" Target="https://arxiv.org/pdf/2210.03629" TargetMode="External"/><Relationship Id="rId6" Type="http://schemas.openxmlformats.org/officeDocument/2006/relationships/hyperlink" Target="https://platform.openai.com/docs/guides/function-calling" TargetMode="External"/><Relationship Id="rId7" Type="http://schemas.openxmlformats.org/officeDocument/2006/relationships/hyperlink" Target="https://www.geeksforgeeks.org/artificial-intelligence/react-reasoning-acting-promptin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hyperlink" Target="https://arxiv.org/pdf/2210.03629" TargetMode="External"/><Relationship Id="rId5" Type="http://schemas.openxmlformats.org/officeDocument/2006/relationships/hyperlink" Target="https://platform.openai.com/docs/guides/function-calling" TargetMode="External"/><Relationship Id="rId6" Type="http://schemas.openxmlformats.org/officeDocument/2006/relationships/hyperlink" Target="https://www.geeksforgeeks.org/artificial-intelligence/react-reasoning-acting-prompting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0" Type="http://schemas.openxmlformats.org/officeDocument/2006/relationships/hyperlink" Target="https://www.iso.org/standard/42001" TargetMode="External"/><Relationship Id="rId9" Type="http://schemas.openxmlformats.org/officeDocument/2006/relationships/hyperlink" Target="https://owasp.org/www-project-top-10-for-large-language-model-applications/" TargetMode="External"/><Relationship Id="rId5" Type="http://schemas.openxmlformats.org/officeDocument/2006/relationships/image" Target="../media/image42.png"/><Relationship Id="rId6" Type="http://schemas.openxmlformats.org/officeDocument/2006/relationships/hyperlink" Target="https://papers.nips.cc/paper_files/paper/2015/file/86df7dcfd896fcaf2674f757a2463eba-Paper.pdf" TargetMode="External"/><Relationship Id="rId7" Type="http://schemas.openxmlformats.org/officeDocument/2006/relationships/hyperlink" Target="https://research.google/pubs/the-ml-test-score-a-rubric-for-ml-production-readiness-and-technical-debt-reduction/" TargetMode="External"/><Relationship Id="rId8" Type="http://schemas.openxmlformats.org/officeDocument/2006/relationships/hyperlink" Target="https://nvlpubs.nist.gov/nistpubs/ai/nist.ai.100-1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hyperlink" Target="https://dspy.ai/" TargetMode="External"/><Relationship Id="rId6" Type="http://schemas.openxmlformats.org/officeDocument/2006/relationships/hyperlink" Target="https://www.datacamp.com/blog/dspy-introdu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habr.com/ru/articles/948102/" TargetMode="External"/><Relationship Id="rId5" Type="http://schemas.openxmlformats.org/officeDocument/2006/relationships/hyperlink" Target="https://arxiv.org/abs/2205.11916" TargetMode="External"/><Relationship Id="rId6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201.11903" TargetMode="External"/><Relationship Id="rId8" Type="http://schemas.openxmlformats.org/officeDocument/2006/relationships/hyperlink" Target="https://arxiv.org/abs/2203.1117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10" Type="http://schemas.openxmlformats.org/officeDocument/2006/relationships/hyperlink" Target="https://arxiv.org/pdf/2303.11366" TargetMode="External"/><Relationship Id="rId9" Type="http://schemas.openxmlformats.org/officeDocument/2006/relationships/hyperlink" Target="https://arxiv.org/pdf/2303.17651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hyperlink" Target="https://arxiv.org/pdf/2205.10625" TargetMode="External"/><Relationship Id="rId8" Type="http://schemas.openxmlformats.org/officeDocument/2006/relationships/hyperlink" Target="https://arxiv.org/pdf/2305.0409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hyperlink" Target="https://habr.com/ru/companies/vk/articles/913874/" TargetMode="External"/><Relationship Id="rId5" Type="http://schemas.openxmlformats.org/officeDocument/2006/relationships/hyperlink" Target="https://habr.com/ru/articles/923096/" TargetMode="External"/><Relationship Id="rId6" Type="http://schemas.openxmlformats.org/officeDocument/2006/relationships/hyperlink" Target="https://www.philschmid.de/gemini-pdf-to-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319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52498" y="4194302"/>
            <a:ext cx="73473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Артем Галимьянов</a:t>
            </a:r>
            <a:endParaRPr b="1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9623" y="364078"/>
            <a:ext cx="847909" cy="41539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315775" y="740800"/>
            <a:ext cx="8551500" cy="22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lang="ru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Продакшен NLP. Специализированные задачи NLP, RAG-системы и агенты</a:t>
            </a:r>
            <a:endParaRPr b="1" i="0" sz="4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19dba1c74_0_29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От CoT к «моделям рассуждений»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g3819dba1c74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00" y="918963"/>
            <a:ext cx="5542706" cy="221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819dba1c74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959" y="3063964"/>
            <a:ext cx="5477597" cy="153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819dba1c74_0_29"/>
          <p:cNvSpPr txBox="1"/>
          <p:nvPr/>
        </p:nvSpPr>
        <p:spPr>
          <a:xfrm>
            <a:off x="350772" y="4571150"/>
            <a:ext cx="48696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openreview.net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openai.com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3194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fb4af4d95_0_68"/>
          <p:cNvSpPr txBox="1"/>
          <p:nvPr/>
        </p:nvSpPr>
        <p:spPr>
          <a:xfrm>
            <a:off x="826350" y="1935830"/>
            <a:ext cx="73473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lang="ru" sz="5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RAG-системы</a:t>
            </a:r>
            <a:endParaRPr b="1" i="0" sz="5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g37fb4af4d95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488" y="4491378"/>
            <a:ext cx="847909" cy="41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1e7aeb24e_0_6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 knowledge cutoff </a:t>
            </a:r>
            <a:b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и приватных данных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g381e7aeb24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07" y="1857106"/>
            <a:ext cx="3730899" cy="202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81e7aeb24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347" y="1618050"/>
            <a:ext cx="3815230" cy="239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81e7aeb24e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175" y="1542369"/>
            <a:ext cx="3109810" cy="224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81e7aeb24e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1191" y="1640039"/>
            <a:ext cx="2799560" cy="269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81e7aeb24e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7815" y="1953399"/>
            <a:ext cx="2743366" cy="18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81e7aeb24e_0_6"/>
          <p:cNvSpPr txBox="1"/>
          <p:nvPr/>
        </p:nvSpPr>
        <p:spPr>
          <a:xfrm>
            <a:off x="350835" y="4566163"/>
            <a:ext cx="1727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19dba1c74_0_45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Production-Ready RAG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g3819dba1c74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6" y="1104416"/>
            <a:ext cx="5857743" cy="245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819dba1c74_0_45"/>
          <p:cNvPicPr preferRelativeResize="0"/>
          <p:nvPr/>
        </p:nvPicPr>
        <p:blipFill rotWithShape="1">
          <a:blip r:embed="rId4">
            <a:alphaModFix/>
          </a:blip>
          <a:srcRect b="0" l="0" r="0" t="6402"/>
          <a:stretch/>
        </p:blipFill>
        <p:spPr>
          <a:xfrm>
            <a:off x="6350025" y="1128225"/>
            <a:ext cx="2020790" cy="242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819dba1c74_0_45"/>
          <p:cNvSpPr txBox="1"/>
          <p:nvPr/>
        </p:nvSpPr>
        <p:spPr>
          <a:xfrm>
            <a:off x="351297" y="4565687"/>
            <a:ext cx="6268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dailydoseofds.com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blog.dailydoseofds.com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proceedings.neurips.cc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1e7aeb24e_0_10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Стратегии аугментации для запросов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g381e7aeb24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56" y="1042457"/>
            <a:ext cx="7473025" cy="21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81e7aeb24e_0_10"/>
          <p:cNvPicPr preferRelativeResize="0"/>
          <p:nvPr/>
        </p:nvPicPr>
        <p:blipFill rotWithShape="1">
          <a:blip r:embed="rId4">
            <a:alphaModFix/>
          </a:blip>
          <a:srcRect b="5437" l="934" r="1694" t="2861"/>
          <a:stretch/>
        </p:blipFill>
        <p:spPr>
          <a:xfrm>
            <a:off x="4434849" y="3232794"/>
            <a:ext cx="4149074" cy="16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81e7aeb24e_0_10"/>
          <p:cNvSpPr txBox="1"/>
          <p:nvPr/>
        </p:nvSpPr>
        <p:spPr>
          <a:xfrm>
            <a:off x="355350" y="4357896"/>
            <a:ext cx="34839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medium.aiplanet.com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zilliz.com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medium.com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1e7aeb24e_0_14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Эмбеддинг-модели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g381e7aeb24e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394" y="957050"/>
            <a:ext cx="3592325" cy="175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81e7aeb24e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957033"/>
            <a:ext cx="5724525" cy="39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81e7aeb24e_0_14"/>
          <p:cNvSpPr txBox="1"/>
          <p:nvPr/>
        </p:nvSpPr>
        <p:spPr>
          <a:xfrm>
            <a:off x="5850469" y="2919350"/>
            <a:ext cx="22188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huggingface.co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habr.com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1e7aeb24e_0_18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Reranking: улучшаем порядок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g381e7aeb24e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75" y="983244"/>
            <a:ext cx="8119276" cy="38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81e7aeb24e_0_18"/>
          <p:cNvSpPr txBox="1"/>
          <p:nvPr/>
        </p:nvSpPr>
        <p:spPr>
          <a:xfrm>
            <a:off x="356986" y="4150993"/>
            <a:ext cx="22188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pinecone.io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cohere.com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381e7aeb24e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314" y="2946129"/>
            <a:ext cx="2832425" cy="19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81e7aeb24e_0_22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Альтернативы RAG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g381e7aeb24e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00" y="3306674"/>
            <a:ext cx="3654475" cy="15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81e7aeb24e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250" y="1056096"/>
            <a:ext cx="4111401" cy="19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81e7aeb24e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575" y="1057175"/>
            <a:ext cx="2766933" cy="188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81e7aeb24e_0_22"/>
          <p:cNvSpPr txBox="1"/>
          <p:nvPr/>
        </p:nvSpPr>
        <p:spPr>
          <a:xfrm>
            <a:off x="6717216" y="4124825"/>
            <a:ext cx="19908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habr.com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319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29509c00c_0_62"/>
          <p:cNvSpPr txBox="1"/>
          <p:nvPr/>
        </p:nvSpPr>
        <p:spPr>
          <a:xfrm>
            <a:off x="826350" y="1508492"/>
            <a:ext cx="73473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lang="ru" sz="5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</a:t>
            </a:r>
            <a:br>
              <a:rPr b="1" lang="ru" sz="5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 sz="5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RAG-систем</a:t>
            </a:r>
            <a:endParaRPr b="1" i="0" sz="5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g3829509c00c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488" y="4491378"/>
            <a:ext cx="847909" cy="41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3829509c00c_0_8"/>
          <p:cNvPicPr preferRelativeResize="0"/>
          <p:nvPr/>
        </p:nvPicPr>
        <p:blipFill rotWithShape="1">
          <a:blip r:embed="rId3">
            <a:alphaModFix/>
          </a:blip>
          <a:srcRect b="2412" l="2095" r="1332" t="2231"/>
          <a:stretch/>
        </p:blipFill>
        <p:spPr>
          <a:xfrm>
            <a:off x="-83300" y="533575"/>
            <a:ext cx="7005584" cy="39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829509c00c_0_8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RAG-триада: три слоя оценки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g3829509c00c_0_8"/>
          <p:cNvSpPr txBox="1"/>
          <p:nvPr/>
        </p:nvSpPr>
        <p:spPr>
          <a:xfrm>
            <a:off x="347850" y="4567187"/>
            <a:ext cx="4537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www.trulens.org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habr.com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319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99bf8a947_1_0"/>
          <p:cNvSpPr txBox="1"/>
          <p:nvPr/>
        </p:nvSpPr>
        <p:spPr>
          <a:xfrm>
            <a:off x="826113" y="1495693"/>
            <a:ext cx="73473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i="0" lang="ru" sz="5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</a:t>
            </a:r>
            <a:br>
              <a:rPr b="1" i="0" lang="ru" sz="5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" sz="5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мотивация</a:t>
            </a:r>
            <a:endParaRPr b="1" i="0" sz="5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g3799bf8a947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488" y="4491378"/>
            <a:ext cx="847909" cy="41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19dba1c74_0_33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Автоматизация оценки: </a:t>
            </a:r>
            <a:b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RAGAS и LLM-as-a-Judge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g3819dba1c74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87" y="2098918"/>
            <a:ext cx="2868690" cy="124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819dba1c74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986" y="1386138"/>
            <a:ext cx="4819676" cy="35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819dba1c74_0_33"/>
          <p:cNvSpPr txBox="1"/>
          <p:nvPr/>
        </p:nvSpPr>
        <p:spPr>
          <a:xfrm>
            <a:off x="347850" y="4345800"/>
            <a:ext cx="31476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docs.ragas.io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medium.aiplanet.com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19dba1c74_0_37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LLM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g3819dba1c7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75" y="988100"/>
            <a:ext cx="6484816" cy="267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819dba1c74_0_37"/>
          <p:cNvPicPr preferRelativeResize="0"/>
          <p:nvPr/>
        </p:nvPicPr>
        <p:blipFill rotWithShape="1">
          <a:blip r:embed="rId4">
            <a:alphaModFix/>
          </a:blip>
          <a:srcRect b="5829" l="688" r="50814" t="2804"/>
          <a:stretch/>
        </p:blipFill>
        <p:spPr>
          <a:xfrm>
            <a:off x="6853952" y="1135075"/>
            <a:ext cx="1674600" cy="1683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215" name="Google Shape;215;g3819dba1c74_0_37"/>
          <p:cNvPicPr preferRelativeResize="0"/>
          <p:nvPr/>
        </p:nvPicPr>
        <p:blipFill rotWithShape="1">
          <a:blip r:embed="rId4">
            <a:alphaModFix/>
          </a:blip>
          <a:srcRect b="5983" l="50627" r="715" t="2382"/>
          <a:stretch/>
        </p:blipFill>
        <p:spPr>
          <a:xfrm>
            <a:off x="6853952" y="2934200"/>
            <a:ext cx="1674600" cy="16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819dba1c74_0_37"/>
          <p:cNvSpPr txBox="1"/>
          <p:nvPr/>
        </p:nvSpPr>
        <p:spPr>
          <a:xfrm>
            <a:off x="350595" y="4571655"/>
            <a:ext cx="58914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docs.anyscale.com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cookbook.openai.com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bentoml.com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3194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29509c00c_0_82"/>
          <p:cNvSpPr txBox="1"/>
          <p:nvPr/>
        </p:nvSpPr>
        <p:spPr>
          <a:xfrm>
            <a:off x="826350" y="1922743"/>
            <a:ext cx="73473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lang="ru" sz="5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Агенты</a:t>
            </a:r>
            <a:endParaRPr b="1" i="0" sz="5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g3829509c00c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488" y="4491378"/>
            <a:ext cx="847909" cy="41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19dba1c74_0_41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От статических ответов к действиям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g3819dba1c74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48" y="932511"/>
            <a:ext cx="3891460" cy="278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819dba1c74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909" y="1050235"/>
            <a:ext cx="4396265" cy="194127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819dba1c74_0_41"/>
          <p:cNvSpPr txBox="1"/>
          <p:nvPr/>
        </p:nvSpPr>
        <p:spPr>
          <a:xfrm>
            <a:off x="350595" y="4571655"/>
            <a:ext cx="58914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blog.langchain.com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newsletter.maartengrootendorst.com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19dba1c74_0_49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ReAct-промптинг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g3819dba1c74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963" y="2951125"/>
            <a:ext cx="2811300" cy="18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819dba1c74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75" y="832274"/>
            <a:ext cx="6950700" cy="221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8" name="Google Shape;238;g3819dba1c74_0_49"/>
          <p:cNvSpPr txBox="1"/>
          <p:nvPr/>
        </p:nvSpPr>
        <p:spPr>
          <a:xfrm>
            <a:off x="350595" y="4359525"/>
            <a:ext cx="33033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platform.openai.com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geeksforgeeks.org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3829509c00c_0_92"/>
          <p:cNvPicPr preferRelativeResize="0"/>
          <p:nvPr/>
        </p:nvPicPr>
        <p:blipFill rotWithShape="1">
          <a:blip r:embed="rId3">
            <a:alphaModFix/>
          </a:blip>
          <a:srcRect b="0" l="6907" r="0" t="0"/>
          <a:stretch/>
        </p:blipFill>
        <p:spPr>
          <a:xfrm>
            <a:off x="347850" y="961825"/>
            <a:ext cx="8093850" cy="339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829509c00c_0_92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USB-C для ИИ: </a:t>
            </a:r>
            <a:b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Model Context Protocol (MCP)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3829509c00c_0_92"/>
          <p:cNvSpPr txBox="1"/>
          <p:nvPr/>
        </p:nvSpPr>
        <p:spPr>
          <a:xfrm>
            <a:off x="350321" y="4568489"/>
            <a:ext cx="5173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platform.openai.com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geeksforgeeks.org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3194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3799bf8a947_1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07" y="4493347"/>
            <a:ext cx="847865" cy="41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799bf8a947_1_78"/>
          <p:cNvSpPr txBox="1"/>
          <p:nvPr/>
        </p:nvSpPr>
        <p:spPr>
          <a:xfrm>
            <a:off x="340848" y="271219"/>
            <a:ext cx="82476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Итоги: что изучили</a:t>
            </a:r>
            <a:endParaRPr b="1" i="0" sz="2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3799bf8a947_1_78"/>
          <p:cNvSpPr txBox="1"/>
          <p:nvPr/>
        </p:nvSpPr>
        <p:spPr>
          <a:xfrm>
            <a:off x="281024" y="935250"/>
            <a:ext cx="8167500" cy="3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■"/>
            </a:pPr>
            <a:r>
              <a:rPr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Эволюцию промпт-инжиниринга от zero-shot </a:t>
            </a:r>
            <a:br>
              <a:rPr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 внедрения подходов в foundation-модели </a:t>
            </a:r>
            <a:br>
              <a:rPr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 уровне </a:t>
            </a:r>
            <a:r>
              <a:rPr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RL-</a:t>
            </a:r>
            <a:r>
              <a:rPr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дообучения и продукта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■"/>
            </a:pPr>
            <a:r>
              <a:rPr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Архитектуру и компоненты RAG-систем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■"/>
            </a:pPr>
            <a:r>
              <a:rPr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оценки качества (RAGAS framework)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■"/>
            </a:pPr>
            <a:r>
              <a:rPr lang="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Агентов с ReAct и Function Calling</a:t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g3799bf8a947_1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640" y="2755887"/>
            <a:ext cx="2023069" cy="2070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3194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488" y="4491378"/>
            <a:ext cx="847909" cy="4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8314" y="956815"/>
            <a:ext cx="4438650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315779" y="664598"/>
            <a:ext cx="73473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i="0" lang="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</a:t>
            </a:r>
            <a:endParaRPr b="1" i="0" sz="4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i="0" lang="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 внимание!</a:t>
            </a:r>
            <a:endParaRPr b="1" i="0" sz="4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19dba1c74_0_65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Добро пожаловать в продакшн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" name="Google Shape;68;g3819dba1c74_0_65" title="Adobe Express - f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946"/>
            <a:ext cx="8999524" cy="506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19dba1c74_0_53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Hidden Technical Debt in ML Systems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g3819dba1c74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2" y="1004212"/>
            <a:ext cx="4348176" cy="144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3819dba1c74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00" y="3007799"/>
            <a:ext cx="4765449" cy="163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819dba1c74_0_53"/>
          <p:cNvSpPr txBox="1"/>
          <p:nvPr/>
        </p:nvSpPr>
        <p:spPr>
          <a:xfrm>
            <a:off x="359587" y="2572869"/>
            <a:ext cx="4458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Лишь небольшая часть ML-систем состоит из кода. Необходима обширная и сложная инфраструктура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g3819dba1c74_0_53"/>
          <p:cNvSpPr txBox="1"/>
          <p:nvPr/>
        </p:nvSpPr>
        <p:spPr>
          <a:xfrm>
            <a:off x="5051750" y="3153348"/>
            <a:ext cx="34890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Поведение ML-систем сложно определить заранее. Это поведение зависит </a:t>
            </a:r>
            <a:b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 динамических характеристик данных </a:t>
            </a:r>
            <a:b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различных вариантов конфигурации модели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g3819dba1c74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6450" y="1065101"/>
            <a:ext cx="2048653" cy="20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3819dba1c74_0_53"/>
          <p:cNvSpPr txBox="1"/>
          <p:nvPr/>
        </p:nvSpPr>
        <p:spPr>
          <a:xfrm>
            <a:off x="5051750" y="4358730"/>
            <a:ext cx="3489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1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papers.nips.cc</a:t>
            </a:r>
            <a:r>
              <a:rPr lang="ru" sz="11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1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research.google</a:t>
            </a:r>
            <a:r>
              <a:rPr lang="ru" sz="11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1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nvlpubs.nist.gov</a:t>
            </a:r>
            <a:r>
              <a:rPr lang="ru" sz="11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1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owasp.org</a:t>
            </a:r>
            <a:r>
              <a:rPr lang="ru" sz="11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1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iso.org</a:t>
            </a:r>
            <a:endParaRPr b="0" i="0" sz="11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319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29509c00c_0_21"/>
          <p:cNvSpPr txBox="1"/>
          <p:nvPr/>
        </p:nvSpPr>
        <p:spPr>
          <a:xfrm>
            <a:off x="110163" y="1057525"/>
            <a:ext cx="8779200" cy="21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lang="ru"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Промпт-инжиниринг как наука, </a:t>
            </a:r>
            <a:br>
              <a:rPr b="1" lang="ru"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 не шаманство</a:t>
            </a:r>
            <a:endParaRPr b="1" i="0" sz="5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g3829509c00c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488" y="4491378"/>
            <a:ext cx="847909" cy="41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19dba1c74_0_9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промпт-инжиниринг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g3819dba1c74_0_9"/>
          <p:cNvPicPr preferRelativeResize="0"/>
          <p:nvPr/>
        </p:nvPicPr>
        <p:blipFill rotWithShape="1">
          <a:blip r:embed="rId3">
            <a:alphaModFix/>
          </a:blip>
          <a:srcRect b="0" l="0" r="0" t="18173"/>
          <a:stretch/>
        </p:blipFill>
        <p:spPr>
          <a:xfrm>
            <a:off x="3362075" y="915634"/>
            <a:ext cx="4918424" cy="9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3819dba1c74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28" y="1058703"/>
            <a:ext cx="3407651" cy="32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3819dba1c74_0_9"/>
          <p:cNvSpPr txBox="1"/>
          <p:nvPr/>
        </p:nvSpPr>
        <p:spPr>
          <a:xfrm>
            <a:off x="358100" y="4571150"/>
            <a:ext cx="3489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dspy.ai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datacamp.com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819dba1c74_0_13"/>
          <p:cNvSpPr txBox="1"/>
          <p:nvPr/>
        </p:nvSpPr>
        <p:spPr>
          <a:xfrm>
            <a:off x="347850" y="291750"/>
            <a:ext cx="88116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БАЗА: Zero-shot, Few-shot, Chain-of-Thought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g3819dba1c74_0_13"/>
          <p:cNvPicPr preferRelativeResize="0"/>
          <p:nvPr/>
        </p:nvPicPr>
        <p:blipFill rotWithShape="1">
          <a:blip r:embed="rId3">
            <a:alphaModFix/>
          </a:blip>
          <a:srcRect b="42213" l="0" r="0" t="0"/>
          <a:stretch/>
        </p:blipFill>
        <p:spPr>
          <a:xfrm>
            <a:off x="263176" y="1079675"/>
            <a:ext cx="4433426" cy="3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3819dba1c74_0_13"/>
          <p:cNvPicPr preferRelativeResize="0"/>
          <p:nvPr/>
        </p:nvPicPr>
        <p:blipFill rotWithShape="1">
          <a:blip r:embed="rId3">
            <a:alphaModFix/>
          </a:blip>
          <a:srcRect b="0" l="0" r="0" t="39132"/>
          <a:stretch/>
        </p:blipFill>
        <p:spPr>
          <a:xfrm>
            <a:off x="4526797" y="1134443"/>
            <a:ext cx="4079876" cy="2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3819dba1c74_0_13"/>
          <p:cNvSpPr txBox="1"/>
          <p:nvPr/>
        </p:nvSpPr>
        <p:spPr>
          <a:xfrm>
            <a:off x="352825" y="4571150"/>
            <a:ext cx="48696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19dba1c74_0_17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паттерны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g3819dba1c74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47" y="1348268"/>
            <a:ext cx="4076550" cy="278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819dba1c74_0_17"/>
          <p:cNvSpPr/>
          <p:nvPr/>
        </p:nvSpPr>
        <p:spPr>
          <a:xfrm>
            <a:off x="2781600" y="1143193"/>
            <a:ext cx="1438500" cy="421200"/>
          </a:xfrm>
          <a:prstGeom prst="roundRect">
            <a:avLst>
              <a:gd fmla="val 16667" name="adj"/>
            </a:avLst>
          </a:prstGeom>
          <a:solidFill>
            <a:srgbClr val="1B358E"/>
          </a:solidFill>
          <a:ln>
            <a:noFill/>
          </a:ln>
        </p:spPr>
        <p:txBody>
          <a:bodyPr anchorCtr="0" anchor="ctr" bIns="84250" lIns="84250" spcFirstLastPara="1" rIns="84250" wrap="square" tIns="84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9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Least-to-Most</a:t>
            </a:r>
            <a:endParaRPr sz="129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9" name="Google Shape;109;g3819dba1c74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76" y="4096690"/>
            <a:ext cx="3198059" cy="71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3819dba1c74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895" y="1373110"/>
            <a:ext cx="3793511" cy="139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819dba1c74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8189" y="2767158"/>
            <a:ext cx="3643004" cy="131158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819dba1c74_0_17"/>
          <p:cNvSpPr/>
          <p:nvPr/>
        </p:nvSpPr>
        <p:spPr>
          <a:xfrm>
            <a:off x="6970915" y="1125250"/>
            <a:ext cx="1438500" cy="421200"/>
          </a:xfrm>
          <a:prstGeom prst="roundRect">
            <a:avLst>
              <a:gd fmla="val 16667" name="adj"/>
            </a:avLst>
          </a:prstGeom>
          <a:solidFill>
            <a:srgbClr val="1B358E"/>
          </a:solidFill>
          <a:ln>
            <a:noFill/>
          </a:ln>
        </p:spPr>
        <p:txBody>
          <a:bodyPr anchorCtr="0" anchor="ctr" bIns="84250" lIns="84250" spcFirstLastPara="1" rIns="84250" wrap="square" tIns="84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9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Self-Refine</a:t>
            </a:r>
            <a:endParaRPr sz="129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" name="Google Shape;113;g3819dba1c74_0_17"/>
          <p:cNvSpPr txBox="1"/>
          <p:nvPr/>
        </p:nvSpPr>
        <p:spPr>
          <a:xfrm>
            <a:off x="4843777" y="4571150"/>
            <a:ext cx="48696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19dba1c74_0_21"/>
          <p:cNvSpPr txBox="1"/>
          <p:nvPr/>
        </p:nvSpPr>
        <p:spPr>
          <a:xfrm>
            <a:off x="347851" y="291755"/>
            <a:ext cx="8247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Структурированный вывод </a:t>
            </a:r>
            <a:b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 sz="28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и безопасность</a:t>
            </a:r>
            <a:endParaRPr b="1" i="0" sz="28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g3819dba1c74_0_21"/>
          <p:cNvPicPr preferRelativeResize="0"/>
          <p:nvPr/>
        </p:nvPicPr>
        <p:blipFill rotWithShape="1">
          <a:blip r:embed="rId3">
            <a:alphaModFix/>
          </a:blip>
          <a:srcRect b="0" l="0" r="0" t="21715"/>
          <a:stretch/>
        </p:blipFill>
        <p:spPr>
          <a:xfrm>
            <a:off x="206787" y="1410556"/>
            <a:ext cx="7280850" cy="30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819dba1c74_0_21"/>
          <p:cNvSpPr txBox="1"/>
          <p:nvPr/>
        </p:nvSpPr>
        <p:spPr>
          <a:xfrm>
            <a:off x="354476" y="4571150"/>
            <a:ext cx="48696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Источники: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habr.com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" sz="1200" u="sng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philschmid.de</a:t>
            </a:r>
            <a:r>
              <a:rPr lang="ru" sz="1200">
                <a:solidFill>
                  <a:srgbClr val="12319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200" u="none" cap="none" strike="noStrike">
              <a:solidFill>
                <a:srgbClr val="1231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